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0"/>
  </p:notesMasterIdLst>
  <p:sldIdLst>
    <p:sldId id="256" r:id="rId2"/>
    <p:sldId id="258" r:id="rId3"/>
    <p:sldId id="274" r:id="rId4"/>
    <p:sldId id="260" r:id="rId5"/>
    <p:sldId id="268" r:id="rId6"/>
    <p:sldId id="257" r:id="rId7"/>
    <p:sldId id="261" r:id="rId8"/>
    <p:sldId id="264" r:id="rId9"/>
    <p:sldId id="263" r:id="rId10"/>
    <p:sldId id="262" r:id="rId11"/>
    <p:sldId id="265" r:id="rId12"/>
    <p:sldId id="266" r:id="rId13"/>
    <p:sldId id="267" r:id="rId14"/>
    <p:sldId id="270" r:id="rId15"/>
    <p:sldId id="272" r:id="rId16"/>
    <p:sldId id="271" r:id="rId17"/>
    <p:sldId id="273"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27"/>
    <p:restoredTop sz="72212" autoAdjust="0"/>
  </p:normalViewPr>
  <p:slideViewPr>
    <p:cSldViewPr snapToGrid="0" snapToObjects="1">
      <p:cViewPr varScale="1">
        <p:scale>
          <a:sx n="65" d="100"/>
          <a:sy n="65" d="100"/>
        </p:scale>
        <p:origin x="888" y="60"/>
      </p:cViewPr>
      <p:guideLst/>
    </p:cSldViewPr>
  </p:slideViewPr>
  <p:notesTextViewPr>
    <p:cViewPr>
      <p:scale>
        <a:sx n="1" d="1"/>
        <a:sy n="1" d="1"/>
      </p:scale>
      <p:origin x="0" y="0"/>
    </p:cViewPr>
  </p:notesTextViewPr>
  <p:notesViewPr>
    <p:cSldViewPr snapToGrid="0" snapToObjects="1">
      <p:cViewPr varScale="1">
        <p:scale>
          <a:sx n="93" d="100"/>
          <a:sy n="93" d="100"/>
        </p:scale>
        <p:origin x="378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3136A-163C-4642-8AE1-970D1CDC29C1}" type="datetimeFigureOut">
              <a:rPr lang="en-US" smtClean="0"/>
              <a:t>2/27/2019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ADBDDF-FD2F-E24A-BD49-68AD749AF181}" type="slidenum">
              <a:rPr lang="en-US" smtClean="0"/>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DBDDF-FD2F-E24A-BD49-68AD749AF181}" type="slidenum">
              <a:rPr lang="en-US" smtClean="0"/>
              <a:t>1</a:t>
            </a:fld>
            <a:endParaRPr lang="en-US"/>
          </a:p>
        </p:txBody>
      </p:sp>
    </p:spTree>
    <p:extLst>
      <p:ext uri="{BB962C8B-B14F-4D97-AF65-F5344CB8AC3E}">
        <p14:creationId xmlns:p14="http://schemas.microsoft.com/office/powerpoint/2010/main" val="2904128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901B6-B4EE-4F03-9988-D702C8B4AB3A}" type="slidenum">
              <a:rPr lang="en-US" smtClean="0"/>
              <a:t>12</a:t>
            </a:fld>
            <a:endParaRPr lang="en-US"/>
          </a:p>
        </p:txBody>
      </p:sp>
    </p:spTree>
    <p:extLst>
      <p:ext uri="{BB962C8B-B14F-4D97-AF65-F5344CB8AC3E}">
        <p14:creationId xmlns:p14="http://schemas.microsoft.com/office/powerpoint/2010/main" val="1377398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901B6-B4EE-4F03-9988-D702C8B4AB3A}" type="slidenum">
              <a:rPr lang="en-US" smtClean="0"/>
              <a:t>13</a:t>
            </a:fld>
            <a:endParaRPr lang="en-US"/>
          </a:p>
        </p:txBody>
      </p:sp>
    </p:spTree>
    <p:extLst>
      <p:ext uri="{BB962C8B-B14F-4D97-AF65-F5344CB8AC3E}">
        <p14:creationId xmlns:p14="http://schemas.microsoft.com/office/powerpoint/2010/main" val="2814221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30000" dirty="0"/>
          </a:p>
        </p:txBody>
      </p:sp>
      <p:sp>
        <p:nvSpPr>
          <p:cNvPr id="4" name="Slide Number Placeholder 3"/>
          <p:cNvSpPr>
            <a:spLocks noGrp="1"/>
          </p:cNvSpPr>
          <p:nvPr>
            <p:ph type="sldNum" sz="quarter" idx="10"/>
          </p:nvPr>
        </p:nvSpPr>
        <p:spPr/>
        <p:txBody>
          <a:bodyPr/>
          <a:lstStyle/>
          <a:p>
            <a:fld id="{10A901B6-B4EE-4F03-9988-D702C8B4AB3A}" type="slidenum">
              <a:rPr lang="en-US" smtClean="0"/>
              <a:t>14</a:t>
            </a:fld>
            <a:endParaRPr lang="en-US"/>
          </a:p>
        </p:txBody>
      </p:sp>
    </p:spTree>
    <p:extLst>
      <p:ext uri="{BB962C8B-B14F-4D97-AF65-F5344CB8AC3E}">
        <p14:creationId xmlns:p14="http://schemas.microsoft.com/office/powerpoint/2010/main" val="1685641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901B6-B4EE-4F03-9988-D702C8B4AB3A}" type="slidenum">
              <a:rPr lang="en-US" smtClean="0"/>
              <a:t>15</a:t>
            </a:fld>
            <a:endParaRPr lang="en-US"/>
          </a:p>
        </p:txBody>
      </p:sp>
    </p:spTree>
    <p:extLst>
      <p:ext uri="{BB962C8B-B14F-4D97-AF65-F5344CB8AC3E}">
        <p14:creationId xmlns:p14="http://schemas.microsoft.com/office/powerpoint/2010/main" val="63364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901B6-B4EE-4F03-9988-D702C8B4AB3A}" type="slidenum">
              <a:rPr lang="en-US" smtClean="0"/>
              <a:t>16</a:t>
            </a:fld>
            <a:endParaRPr lang="en-US"/>
          </a:p>
        </p:txBody>
      </p:sp>
    </p:spTree>
    <p:extLst>
      <p:ext uri="{BB962C8B-B14F-4D97-AF65-F5344CB8AC3E}">
        <p14:creationId xmlns:p14="http://schemas.microsoft.com/office/powerpoint/2010/main" val="2592028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901B6-B4EE-4F03-9988-D702C8B4AB3A}" type="slidenum">
              <a:rPr lang="en-US" smtClean="0"/>
              <a:t>17</a:t>
            </a:fld>
            <a:endParaRPr lang="en-US"/>
          </a:p>
        </p:txBody>
      </p:sp>
    </p:spTree>
    <p:extLst>
      <p:ext uri="{BB962C8B-B14F-4D97-AF65-F5344CB8AC3E}">
        <p14:creationId xmlns:p14="http://schemas.microsoft.com/office/powerpoint/2010/main" val="2129295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ADBDDF-FD2F-E24A-BD49-68AD749AF181}" type="slidenum">
              <a:rPr lang="en-US" smtClean="0"/>
              <a:t>18</a:t>
            </a:fld>
            <a:endParaRPr lang="en-US"/>
          </a:p>
        </p:txBody>
      </p:sp>
    </p:spTree>
    <p:extLst>
      <p:ext uri="{BB962C8B-B14F-4D97-AF65-F5344CB8AC3E}">
        <p14:creationId xmlns:p14="http://schemas.microsoft.com/office/powerpoint/2010/main" val="8043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901B6-B4EE-4F03-9988-D702C8B4AB3A}" type="slidenum">
              <a:rPr lang="en-US" smtClean="0"/>
              <a:t>4</a:t>
            </a:fld>
            <a:endParaRPr lang="en-US"/>
          </a:p>
        </p:txBody>
      </p:sp>
    </p:spTree>
    <p:extLst>
      <p:ext uri="{BB962C8B-B14F-4D97-AF65-F5344CB8AC3E}">
        <p14:creationId xmlns:p14="http://schemas.microsoft.com/office/powerpoint/2010/main" val="1098155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DBDDF-FD2F-E24A-BD49-68AD749AF181}" type="slidenum">
              <a:rPr lang="en-US" smtClean="0"/>
              <a:t>5</a:t>
            </a:fld>
            <a:endParaRPr lang="en-US"/>
          </a:p>
        </p:txBody>
      </p:sp>
    </p:spTree>
    <p:extLst>
      <p:ext uri="{BB962C8B-B14F-4D97-AF65-F5344CB8AC3E}">
        <p14:creationId xmlns:p14="http://schemas.microsoft.com/office/powerpoint/2010/main" val="3882232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901B6-B4EE-4F03-9988-D702C8B4AB3A}" type="slidenum">
              <a:rPr lang="en-US" smtClean="0"/>
              <a:t>6</a:t>
            </a:fld>
            <a:endParaRPr lang="en-US"/>
          </a:p>
        </p:txBody>
      </p:sp>
    </p:spTree>
    <p:extLst>
      <p:ext uri="{BB962C8B-B14F-4D97-AF65-F5344CB8AC3E}">
        <p14:creationId xmlns:p14="http://schemas.microsoft.com/office/powerpoint/2010/main" val="1465898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901B6-B4EE-4F03-9988-D702C8B4AB3A}" type="slidenum">
              <a:rPr lang="en-US" smtClean="0"/>
              <a:t>7</a:t>
            </a:fld>
            <a:endParaRPr lang="en-US"/>
          </a:p>
        </p:txBody>
      </p:sp>
    </p:spTree>
    <p:extLst>
      <p:ext uri="{BB962C8B-B14F-4D97-AF65-F5344CB8AC3E}">
        <p14:creationId xmlns:p14="http://schemas.microsoft.com/office/powerpoint/2010/main" val="3427247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901B6-B4EE-4F03-9988-D702C8B4AB3A}" type="slidenum">
              <a:rPr lang="en-US" smtClean="0"/>
              <a:t>8</a:t>
            </a:fld>
            <a:endParaRPr lang="en-US"/>
          </a:p>
        </p:txBody>
      </p:sp>
    </p:spTree>
    <p:extLst>
      <p:ext uri="{BB962C8B-B14F-4D97-AF65-F5344CB8AC3E}">
        <p14:creationId xmlns:p14="http://schemas.microsoft.com/office/powerpoint/2010/main" val="2594177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901B6-B4EE-4F03-9988-D702C8B4AB3A}" type="slidenum">
              <a:rPr lang="en-US" smtClean="0"/>
              <a:t>9</a:t>
            </a:fld>
            <a:endParaRPr lang="en-US"/>
          </a:p>
        </p:txBody>
      </p:sp>
    </p:spTree>
    <p:extLst>
      <p:ext uri="{BB962C8B-B14F-4D97-AF65-F5344CB8AC3E}">
        <p14:creationId xmlns:p14="http://schemas.microsoft.com/office/powerpoint/2010/main" val="3327571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901B6-B4EE-4F03-9988-D702C8B4AB3A}" type="slidenum">
              <a:rPr lang="en-US" smtClean="0"/>
              <a:t>10</a:t>
            </a:fld>
            <a:endParaRPr lang="en-US"/>
          </a:p>
        </p:txBody>
      </p:sp>
    </p:spTree>
    <p:extLst>
      <p:ext uri="{BB962C8B-B14F-4D97-AF65-F5344CB8AC3E}">
        <p14:creationId xmlns:p14="http://schemas.microsoft.com/office/powerpoint/2010/main" val="2325192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901B6-B4EE-4F03-9988-D702C8B4AB3A}" type="slidenum">
              <a:rPr lang="en-US" smtClean="0"/>
              <a:t>11</a:t>
            </a:fld>
            <a:endParaRPr lang="en-US"/>
          </a:p>
        </p:txBody>
      </p:sp>
    </p:spTree>
    <p:extLst>
      <p:ext uri="{BB962C8B-B14F-4D97-AF65-F5344CB8AC3E}">
        <p14:creationId xmlns:p14="http://schemas.microsoft.com/office/powerpoint/2010/main" val="3590101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527957" y="1606731"/>
            <a:ext cx="3200400" cy="2286000"/>
          </a:xfrm>
        </p:spPr>
        <p:txBody>
          <a:bodyPr anchor="b">
            <a:normAutofit/>
          </a:bodyPr>
          <a:lstStyle>
            <a:lvl1pPr>
              <a:defRPr sz="3600" b="0">
                <a:solidFill>
                  <a:srgbClr val="FFFFFF"/>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176146" y="277586"/>
            <a:ext cx="7511350" cy="6027618"/>
          </a:xfrm>
        </p:spPr>
        <p:txBody>
          <a:bodyPr>
            <a:normAutofit/>
          </a:bodyPr>
          <a:lstStyle>
            <a:lvl1pPr marL="342900" indent="-342900">
              <a:lnSpc>
                <a:spcPct val="100000"/>
              </a:lnSpc>
              <a:spcBef>
                <a:spcPts val="1200"/>
              </a:spcBef>
              <a:spcAft>
                <a:spcPts val="0"/>
              </a:spcAft>
              <a:buFont typeface="Wingdings" panose="05000000000000000000" pitchFamily="2" charset="2"/>
              <a:buChar char="§"/>
              <a:defRPr sz="2000"/>
            </a:lvl1pPr>
            <a:lvl2pPr marL="741363" indent="-285750">
              <a:lnSpc>
                <a:spcPct val="100000"/>
              </a:lnSpc>
              <a:spcBef>
                <a:spcPts val="0"/>
              </a:spcBef>
              <a:spcAft>
                <a:spcPts val="0"/>
              </a:spcAft>
              <a:buFont typeface="Arial" panose="020B0604020202020204" pitchFamily="34" charset="0"/>
              <a:buChar char="•"/>
              <a:defRPr sz="1800"/>
            </a:lvl2pPr>
            <a:lvl3pPr marL="741363" indent="-285750">
              <a:lnSpc>
                <a:spcPct val="100000"/>
              </a:lnSpc>
              <a:spcBef>
                <a:spcPts val="0"/>
              </a:spcBef>
              <a:spcAft>
                <a:spcPts val="0"/>
              </a:spcAft>
              <a:buFont typeface="Arial" panose="020B0604020202020204" pitchFamily="34" charset="0"/>
              <a:buChar char="•"/>
              <a:defRPr/>
            </a:lvl3pPr>
            <a:lvl4pPr marL="741363" indent="-285750">
              <a:lnSpc>
                <a:spcPct val="100000"/>
              </a:lnSpc>
              <a:spcBef>
                <a:spcPts val="0"/>
              </a:spcBef>
              <a:spcAft>
                <a:spcPts val="0"/>
              </a:spcAft>
              <a:buFont typeface="Arial" panose="020B0604020202020204" pitchFamily="34" charset="0"/>
              <a:buChar char="•"/>
              <a:defRPr/>
            </a:lvl4pPr>
            <a:lvl5pPr marL="741363" indent="-285750">
              <a:lnSpc>
                <a:spcPct val="100000"/>
              </a:lnSpc>
              <a:spcBef>
                <a:spcPts val="0"/>
              </a:spcBef>
              <a:spcAft>
                <a:spcPts val="0"/>
              </a:spcAft>
              <a:buFont typeface="Arial" panose="020B0604020202020204" pitchFamily="34" charset="0"/>
              <a:buChar char="•"/>
              <a:defRPr/>
            </a:lvl5pPr>
            <a:lvl6pPr marL="1157150" indent="-285750">
              <a:lnSpc>
                <a:spcPct val="100000"/>
              </a:lnSpc>
              <a:spcBef>
                <a:spcPts val="0"/>
              </a:spcBef>
              <a:spcAft>
                <a:spcPts val="0"/>
              </a:spcAft>
              <a:buFont typeface="Arial" panose="020B0604020202020204" pitchFamily="34" charset="0"/>
              <a:buChar char="•"/>
              <a:defRPr sz="1800"/>
            </a:lvl6pPr>
            <a:lvl7pPr marL="1482725" indent="-285750">
              <a:lnSpc>
                <a:spcPct val="100000"/>
              </a:lnSpc>
              <a:spcBef>
                <a:spcPts val="0"/>
              </a:spcBef>
              <a:spcAft>
                <a:spcPts val="0"/>
              </a:spcAft>
              <a:buFont typeface="Arial" panose="020B0604020202020204" pitchFamily="34" charset="0"/>
              <a:buChar char="•"/>
              <a:defRPr sz="1800"/>
            </a:lvl7pPr>
            <a:lvl8pPr marL="1771650" indent="-285750">
              <a:lnSpc>
                <a:spcPct val="100000"/>
              </a:lnSpc>
              <a:spcBef>
                <a:spcPts val="0"/>
              </a:spcBef>
              <a:spcAft>
                <a:spcPts val="0"/>
              </a:spcAft>
              <a:buFont typeface="Arial" panose="020B0604020202020204" pitchFamily="34" charset="0"/>
              <a:buChar char="•"/>
              <a:defRPr sz="1800"/>
            </a:lvl8pPr>
          </a:lstStyle>
          <a:p>
            <a:pPr lvl="0"/>
            <a:r>
              <a:rPr lang="en-US" dirty="0"/>
              <a:t>Click to edit Master text styles</a:t>
            </a:r>
          </a:p>
          <a:p>
            <a:pPr lvl="1"/>
            <a:r>
              <a:rPr lang="en-US" dirty="0"/>
              <a:t>Second level</a:t>
            </a:r>
          </a:p>
          <a:p>
            <a:pPr lvl="5"/>
            <a:r>
              <a:rPr lang="en-US" dirty="0"/>
              <a:t>Third level</a:t>
            </a:r>
          </a:p>
          <a:p>
            <a:pPr lvl="6"/>
            <a:r>
              <a:rPr lang="en-US" dirty="0"/>
              <a:t>Fourth level</a:t>
            </a:r>
          </a:p>
          <a:p>
            <a:pPr lvl="7"/>
            <a:r>
              <a:rPr lang="en-US" dirty="0"/>
              <a:t>Fifth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10" name="TextBox 9">
            <a:extLst>
              <a:ext uri="{FF2B5EF4-FFF2-40B4-BE49-F238E27FC236}">
                <a16:creationId xmlns:a16="http://schemas.microsoft.com/office/drawing/2014/main" id="{D035B664-A5A2-49F3-98E3-89E9C3CBE6B6}"/>
              </a:ext>
            </a:extLst>
          </p:cNvPr>
          <p:cNvSpPr txBox="1"/>
          <p:nvPr userDrawn="1"/>
        </p:nvSpPr>
        <p:spPr>
          <a:xfrm>
            <a:off x="5239914" y="6488668"/>
            <a:ext cx="6973037" cy="369332"/>
          </a:xfrm>
          <a:prstGeom prst="rect">
            <a:avLst/>
          </a:prstGeom>
          <a:noFill/>
        </p:spPr>
        <p:txBody>
          <a:bodyPr wrap="square" rtlCol="0">
            <a:spAutoFit/>
          </a:bodyPr>
          <a:lstStyle/>
          <a:p>
            <a:pPr algn="r"/>
            <a:r>
              <a:rPr lang="en-US" dirty="0"/>
              <a:t>Solar Radiation</a:t>
            </a:r>
          </a:p>
        </p:txBody>
      </p:sp>
    </p:spTree>
    <p:extLst>
      <p:ext uri="{BB962C8B-B14F-4D97-AF65-F5344CB8AC3E}">
        <p14:creationId xmlns:p14="http://schemas.microsoft.com/office/powerpoint/2010/main" val="2083386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22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lvl1pPr marL="285750" indent="-285750">
              <a:lnSpc>
                <a:spcPct val="100000"/>
              </a:lnSpc>
              <a:spcBef>
                <a:spcPts val="1200"/>
              </a:spcBef>
              <a:spcAft>
                <a:spcPts val="0"/>
              </a:spcAft>
              <a:buClr>
                <a:schemeClr val="tx1"/>
              </a:buClr>
              <a:buFont typeface="Arial" panose="020B0604020202020204" pitchFamily="34" charset="0"/>
              <a:buChar char="•"/>
              <a:defRPr sz="2000"/>
            </a:lvl1pPr>
            <a:lvl2pPr marL="631825" indent="-182563">
              <a:lnSpc>
                <a:spcPct val="100000"/>
              </a:lnSpc>
              <a:spcBef>
                <a:spcPts val="0"/>
              </a:spcBef>
              <a:spcAft>
                <a:spcPts val="0"/>
              </a:spcAft>
              <a:defRPr/>
            </a:lvl2pPr>
            <a:lvl3pPr marL="860425" indent="-182563">
              <a:lnSpc>
                <a:spcPct val="100000"/>
              </a:lnSpc>
              <a:spcBef>
                <a:spcPts val="0"/>
              </a:spcBef>
              <a:spcAft>
                <a:spcPts val="0"/>
              </a:spcAft>
              <a:defRPr/>
            </a:lvl3pPr>
            <a:lvl4pPr marL="1143000" indent="-182563">
              <a:lnSpc>
                <a:spcPct val="100000"/>
              </a:lnSpc>
              <a:spcBef>
                <a:spcPts val="0"/>
              </a:spcBef>
              <a:spcAft>
                <a:spcPts val="0"/>
              </a:spcAft>
              <a:defRPr/>
            </a:lvl4pPr>
            <a:lvl5pPr marL="1371600" indent="-182563">
              <a:lnSpc>
                <a:spcPct val="100000"/>
              </a:lnSpc>
              <a:spcBef>
                <a:spcPts val="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459785"/>
            <a:ext cx="2472271" cy="365125"/>
          </a:xfrm>
        </p:spPr>
        <p:txBody>
          <a:bodyPr/>
          <a:lstStyle/>
          <a:p>
            <a:r>
              <a:rPr lang="en-US" dirty="0"/>
              <a:t>© 2017/2018</a:t>
            </a:r>
          </a:p>
        </p:txBody>
      </p:sp>
      <p:sp>
        <p:nvSpPr>
          <p:cNvPr id="6" name="Slide Number Placeholder 5"/>
          <p:cNvSpPr>
            <a:spLocks noGrp="1"/>
          </p:cNvSpPr>
          <p:nvPr>
            <p:ph type="sldNum" sz="quarter" idx="12"/>
          </p:nvPr>
        </p:nvSpPr>
        <p:spPr>
          <a:xfrm>
            <a:off x="10804227" y="6459785"/>
            <a:ext cx="1312025" cy="365125"/>
          </a:xfrm>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323611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27931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4930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91295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98602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339108"/>
            <a:ext cx="10058400" cy="4529986"/>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2/27/2019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275836"/>
            <a:ext cx="996696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453083"/>
      </p:ext>
    </p:extLst>
  </p:cSld>
  <p:clrMap bg1="lt1" tx1="dk1" bg2="lt2" tx2="dk2" accent1="accent1" accent2="accent2" accent3="accent3" accent4="accent4" accent5="accent5" accent6="accent6" hlink="hlink" folHlink="folHlink"/>
  <p:sldLayoutIdLst>
    <p:sldLayoutId id="2147483686" r:id="rId1"/>
    <p:sldLayoutId id="2147483662" r:id="rId2"/>
    <p:sldLayoutId id="2147483682" r:id="rId3"/>
    <p:sldLayoutId id="2147483683" r:id="rId4"/>
    <p:sldLayoutId id="2147483684" r:id="rId5"/>
    <p:sldLayoutId id="2147483685" r:id="rId6"/>
  </p:sldLayoutIdLst>
  <p:hf sldNum="0" hdr="0" ftr="0" dt="0"/>
  <p:txStyles>
    <p:titleStyle>
      <a:lvl1pPr algn="l" defTabSz="914400" rtl="0" eaLnBrk="1" latinLnBrk="0" hangingPunct="1">
        <a:lnSpc>
          <a:spcPct val="85000"/>
        </a:lnSpc>
        <a:spcBef>
          <a:spcPct val="0"/>
        </a:spcBef>
        <a:buNone/>
        <a:defRPr sz="3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0"/>
        </a:spcBef>
        <a:spcAft>
          <a:spcPts val="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rredc.nrel.gov/solar/pubs/redbook/PDFs/IA.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DJc4pGwZh-c"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youtube.com/watch?v=WgHmqv_-UbQ"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Solar photovoltaics </a:t>
            </a:r>
          </a:p>
        </p:txBody>
      </p:sp>
      <p:sp>
        <p:nvSpPr>
          <p:cNvPr id="3" name="Subtitle 2"/>
          <p:cNvSpPr>
            <a:spLocks noGrp="1"/>
          </p:cNvSpPr>
          <p:nvPr>
            <p:ph type="subTitle" idx="1"/>
          </p:nvPr>
        </p:nvSpPr>
        <p:spPr/>
        <p:txBody>
          <a:bodyPr/>
          <a:lstStyle/>
          <a:p>
            <a:r>
              <a:rPr lang="en-US" dirty="0"/>
              <a:t>Solar radiation</a:t>
            </a:r>
          </a:p>
        </p:txBody>
      </p:sp>
      <p:pic>
        <p:nvPicPr>
          <p:cNvPr id="4" name="Shape 98"/>
          <p:cNvPicPr preferRelativeResize="0"/>
          <p:nvPr/>
        </p:nvPicPr>
        <p:blipFill rotWithShape="1">
          <a:blip r:embed="rId3">
            <a:alphaModFix/>
          </a:blip>
          <a:srcRect/>
          <a:stretch/>
        </p:blipFill>
        <p:spPr>
          <a:xfrm>
            <a:off x="11099802" y="6472599"/>
            <a:ext cx="938213" cy="344486"/>
          </a:xfrm>
          <a:prstGeom prst="rect">
            <a:avLst/>
          </a:prstGeom>
          <a:noFill/>
          <a:ln>
            <a:noFill/>
          </a:ln>
        </p:spPr>
      </p:pic>
      <p:sp>
        <p:nvSpPr>
          <p:cNvPr id="5" name="Shape 99"/>
          <p:cNvSpPr txBox="1"/>
          <p:nvPr/>
        </p:nvSpPr>
        <p:spPr>
          <a:xfrm>
            <a:off x="7596554" y="6374478"/>
            <a:ext cx="3305908" cy="442607"/>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r>
              <a:rPr lang="en-US" sz="1000" b="0" i="1" u="none" strike="noStrike" cap="none" baseline="0" dirty="0">
                <a:solidFill>
                  <a:srgbClr val="FFFFFF"/>
                </a:solidFill>
                <a:latin typeface="Arial"/>
                <a:ea typeface="Arial"/>
                <a:cs typeface="Arial"/>
                <a:sym typeface="Arial"/>
              </a:rPr>
              <a:t>Except where otherwise noted these materials </a:t>
            </a:r>
            <a:br>
              <a:rPr lang="en-US" sz="1000" b="0" i="1" u="none" strike="noStrike" cap="none" baseline="0" dirty="0">
                <a:solidFill>
                  <a:srgbClr val="FFFFFF"/>
                </a:solidFill>
                <a:latin typeface="Arial"/>
                <a:ea typeface="Arial"/>
                <a:cs typeface="Arial"/>
                <a:sym typeface="Arial"/>
              </a:rPr>
            </a:br>
            <a:r>
              <a:rPr lang="en-US" sz="1000" b="0" i="1" u="none" strike="noStrike" cap="none" baseline="0" dirty="0">
                <a:solidFill>
                  <a:srgbClr val="FFFFFF"/>
                </a:solidFill>
                <a:latin typeface="Arial"/>
                <a:ea typeface="Arial"/>
                <a:cs typeface="Arial"/>
                <a:sym typeface="Arial"/>
              </a:rPr>
              <a:t>are licensed Creative Commons Attribution 4.0 (CC BY)</a:t>
            </a:r>
          </a:p>
        </p:txBody>
      </p:sp>
    </p:spTree>
    <p:extLst>
      <p:ext uri="{BB962C8B-B14F-4D97-AF65-F5344CB8AC3E}">
        <p14:creationId xmlns:p14="http://schemas.microsoft.com/office/powerpoint/2010/main" val="364885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557" y="2749731"/>
            <a:ext cx="4610100" cy="3695456"/>
          </a:xfrm>
          <a:prstGeom prst="rect">
            <a:avLst/>
          </a:prstGeom>
        </p:spPr>
      </p:pic>
      <p:sp>
        <p:nvSpPr>
          <p:cNvPr id="2" name="Title 1"/>
          <p:cNvSpPr>
            <a:spLocks noGrp="1"/>
          </p:cNvSpPr>
          <p:nvPr>
            <p:ph type="title"/>
          </p:nvPr>
        </p:nvSpPr>
        <p:spPr/>
        <p:txBody>
          <a:bodyPr/>
          <a:lstStyle/>
          <a:p>
            <a:r>
              <a:rPr lang="en-US" dirty="0"/>
              <a:t>Magnetic declination</a:t>
            </a:r>
          </a:p>
        </p:txBody>
      </p:sp>
      <p:sp>
        <p:nvSpPr>
          <p:cNvPr id="3" name="Content Placeholder 2">
            <a:extLst>
              <a:ext uri="{FF2B5EF4-FFF2-40B4-BE49-F238E27FC236}">
                <a16:creationId xmlns:a16="http://schemas.microsoft.com/office/drawing/2014/main" id="{321EAF44-2430-41BB-808D-DA613F724888}"/>
              </a:ext>
            </a:extLst>
          </p:cNvPr>
          <p:cNvSpPr>
            <a:spLocks noGrp="1"/>
          </p:cNvSpPr>
          <p:nvPr>
            <p:ph idx="1"/>
          </p:nvPr>
        </p:nvSpPr>
        <p:spPr>
          <a:xfrm>
            <a:off x="4176146" y="277586"/>
            <a:ext cx="7511350" cy="6027618"/>
          </a:xfrm>
        </p:spPr>
        <p:txBody>
          <a:bodyPr/>
          <a:lstStyle/>
          <a:p>
            <a:r>
              <a:rPr lang="en-US" dirty="0"/>
              <a:t>Magnetic declination varies by location.</a:t>
            </a:r>
          </a:p>
          <a:p>
            <a:r>
              <a:rPr lang="en-US" dirty="0"/>
              <a:t>On the North American map, Magnetic South and true South are the same at the zero line.</a:t>
            </a:r>
          </a:p>
          <a:p>
            <a:r>
              <a:rPr lang="en-US" dirty="0"/>
              <a:t> It roughly follows the Mississippi River Valley.</a:t>
            </a:r>
          </a:p>
          <a:p>
            <a:r>
              <a:rPr lang="en-US" dirty="0"/>
              <a:t>In Maine, subtract almost 20 degrees from the compass South to reach True South; whereas, in Washington, one would need to add 20 degrees.</a:t>
            </a:r>
          </a:p>
        </p:txBody>
      </p:sp>
      <p:sp>
        <p:nvSpPr>
          <p:cNvPr id="4" name="TextBox 3"/>
          <p:cNvSpPr txBox="1"/>
          <p:nvPr/>
        </p:nvSpPr>
        <p:spPr>
          <a:xfrm rot="10800000" flipV="1">
            <a:off x="4294413" y="6426254"/>
            <a:ext cx="6776357" cy="215444"/>
          </a:xfrm>
          <a:prstGeom prst="rect">
            <a:avLst/>
          </a:prstGeom>
          <a:noFill/>
        </p:spPr>
        <p:txBody>
          <a:bodyPr wrap="square" rtlCol="0">
            <a:spAutoFit/>
          </a:bodyPr>
          <a:lstStyle/>
          <a:p>
            <a:r>
              <a:rPr lang="en-US" sz="800" dirty="0"/>
              <a:t>NOAA's Historic Coast &amp; Geodetic </a:t>
            </a:r>
            <a:r>
              <a:rPr lang="en-US" sz="800" dirty="0" smtClean="0"/>
              <a:t>Survey Collection (Image cgs00122) [Public Domain]. </a:t>
            </a:r>
            <a:r>
              <a:rPr lang="en-US" sz="800" dirty="0"/>
              <a:t>Retrieved from https://www.photolib.noaa.gov/htmls/cgs00122.htm</a:t>
            </a:r>
          </a:p>
        </p:txBody>
      </p:sp>
    </p:spTree>
    <p:extLst>
      <p:ext uri="{BB962C8B-B14F-4D97-AF65-F5344CB8AC3E}">
        <p14:creationId xmlns:p14="http://schemas.microsoft.com/office/powerpoint/2010/main" val="331867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Azimuth Angle </a:t>
            </a:r>
          </a:p>
        </p:txBody>
      </p:sp>
      <p:sp>
        <p:nvSpPr>
          <p:cNvPr id="3" name="Content Placeholder 2"/>
          <p:cNvSpPr>
            <a:spLocks noGrp="1"/>
          </p:cNvSpPr>
          <p:nvPr>
            <p:ph idx="1"/>
          </p:nvPr>
        </p:nvSpPr>
        <p:spPr/>
        <p:txBody>
          <a:bodyPr/>
          <a:lstStyle/>
          <a:p>
            <a:r>
              <a:rPr lang="en-US" dirty="0"/>
              <a:t>Solar Azimuth Angle: The sun’s position East or West of true South and is measured in degrees. </a:t>
            </a:r>
          </a:p>
          <a:p>
            <a:r>
              <a:rPr lang="en-US" dirty="0"/>
              <a:t>From the Northern hemisphere, East is 90</a:t>
            </a:r>
            <a:r>
              <a:rPr lang="en-US" dirty="0">
                <a:latin typeface="Calibri" panose="020F0502020204030204" pitchFamily="34" charset="0"/>
                <a:cs typeface="Calibri" panose="020F0502020204030204" pitchFamily="34" charset="0"/>
              </a:rPr>
              <a:t>⁰,</a:t>
            </a:r>
            <a:r>
              <a:rPr lang="en-US" dirty="0"/>
              <a:t> true South is at 180</a:t>
            </a:r>
            <a:r>
              <a:rPr lang="en-US" dirty="0">
                <a:latin typeface="Calibri" panose="020F0502020204030204" pitchFamily="34" charset="0"/>
                <a:cs typeface="Calibri" panose="020F0502020204030204" pitchFamily="34" charset="0"/>
              </a:rPr>
              <a:t>⁰, and West is 270⁰. </a:t>
            </a:r>
          </a:p>
        </p:txBody>
      </p:sp>
      <p:sp>
        <p:nvSpPr>
          <p:cNvPr id="10" name="TextBox 9">
            <a:extLst>
              <a:ext uri="{FF2B5EF4-FFF2-40B4-BE49-F238E27FC236}">
                <a16:creationId xmlns:a16="http://schemas.microsoft.com/office/drawing/2014/main" id="{EFCCFA54-A916-6D4B-860A-7AA6672AAEBB}"/>
              </a:ext>
            </a:extLst>
          </p:cNvPr>
          <p:cNvSpPr txBox="1"/>
          <p:nvPr/>
        </p:nvSpPr>
        <p:spPr>
          <a:xfrm>
            <a:off x="5323116" y="5573721"/>
            <a:ext cx="5159827" cy="215444"/>
          </a:xfrm>
          <a:prstGeom prst="rect">
            <a:avLst/>
          </a:prstGeom>
          <a:noFill/>
        </p:spPr>
        <p:txBody>
          <a:bodyPr wrap="square" rtlCol="0">
            <a:spAutoFit/>
          </a:bodyPr>
          <a:lstStyle/>
          <a:p>
            <a:r>
              <a:rPr lang="en-US" sz="800" dirty="0" err="1"/>
              <a:t>TWCarlson</a:t>
            </a:r>
            <a:r>
              <a:rPr lang="en-US" sz="800" dirty="0"/>
              <a:t> [CC BY-SA </a:t>
            </a:r>
            <a:r>
              <a:rPr lang="en-US" sz="800" dirty="0" smtClean="0"/>
              <a:t>3.0]. </a:t>
            </a:r>
            <a:r>
              <a:rPr lang="en-US" sz="800" dirty="0"/>
              <a:t>Retrieved from https://commons.wikimedia.org/wiki/File:Azimuth-Altitude_schematic.svg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0314" y="1550482"/>
            <a:ext cx="4098472" cy="3954386"/>
          </a:xfrm>
          <a:prstGeom prst="rect">
            <a:avLst/>
          </a:prstGeom>
        </p:spPr>
      </p:pic>
      <p:sp>
        <p:nvSpPr>
          <p:cNvPr id="7" name="Rectangle 6"/>
          <p:cNvSpPr/>
          <p:nvPr/>
        </p:nvSpPr>
        <p:spPr>
          <a:xfrm>
            <a:off x="8768443" y="3892730"/>
            <a:ext cx="832756" cy="515984"/>
          </a:xfrm>
          <a:prstGeom prst="rect">
            <a:avLst/>
          </a:prstGeom>
          <a:solidFill>
            <a:srgbClr val="FFFF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5969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Altitude angle</a:t>
            </a:r>
          </a:p>
        </p:txBody>
      </p:sp>
      <p:sp>
        <p:nvSpPr>
          <p:cNvPr id="3" name="Content Placeholder 2"/>
          <p:cNvSpPr>
            <a:spLocks noGrp="1"/>
          </p:cNvSpPr>
          <p:nvPr>
            <p:ph idx="1"/>
          </p:nvPr>
        </p:nvSpPr>
        <p:spPr>
          <a:xfrm>
            <a:off x="4176146" y="807720"/>
            <a:ext cx="7511350" cy="5497484"/>
          </a:xfrm>
        </p:spPr>
        <p:txBody>
          <a:bodyPr/>
          <a:lstStyle/>
          <a:p>
            <a:r>
              <a:rPr lang="en-US" dirty="0"/>
              <a:t>Altitude angle: The vertical component of the sun’s path</a:t>
            </a:r>
          </a:p>
          <a:p>
            <a:r>
              <a:rPr lang="en-US" dirty="0"/>
              <a:t>Altitude angle is measured in degrees above the horizon.</a:t>
            </a:r>
          </a:p>
          <a:p>
            <a:pPr marL="0" indent="0">
              <a:buNone/>
            </a:pPr>
            <a:endParaRPr lang="en-US" dirty="0"/>
          </a:p>
        </p:txBody>
      </p:sp>
      <p:sp>
        <p:nvSpPr>
          <p:cNvPr id="4" name="TextBox 3"/>
          <p:cNvSpPr txBox="1"/>
          <p:nvPr/>
        </p:nvSpPr>
        <p:spPr>
          <a:xfrm>
            <a:off x="7718461" y="6305204"/>
            <a:ext cx="426720" cy="276999"/>
          </a:xfrm>
          <a:prstGeom prst="rect">
            <a:avLst/>
          </a:prstGeom>
          <a:noFill/>
        </p:spPr>
        <p:txBody>
          <a:bodyPr wrap="none" rtlCol="0">
            <a:spAutoFit/>
          </a:bodyPr>
          <a:lstStyle/>
          <a:p>
            <a:r>
              <a:rPr lang="en-US" sz="1200" dirty="0"/>
              <a:t>[ 9 ]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5595" y="1909762"/>
            <a:ext cx="3825426" cy="3690938"/>
          </a:xfrm>
          <a:prstGeom prst="rect">
            <a:avLst/>
          </a:prstGeom>
        </p:spPr>
      </p:pic>
      <p:sp>
        <p:nvSpPr>
          <p:cNvPr id="7" name="TextBox 6">
            <a:extLst>
              <a:ext uri="{FF2B5EF4-FFF2-40B4-BE49-F238E27FC236}">
                <a16:creationId xmlns:a16="http://schemas.microsoft.com/office/drawing/2014/main" id="{EFCCFA54-A916-6D4B-860A-7AA6672AAEBB}"/>
              </a:ext>
            </a:extLst>
          </p:cNvPr>
          <p:cNvSpPr txBox="1"/>
          <p:nvPr/>
        </p:nvSpPr>
        <p:spPr>
          <a:xfrm>
            <a:off x="5323116" y="5573721"/>
            <a:ext cx="5159827" cy="215444"/>
          </a:xfrm>
          <a:prstGeom prst="rect">
            <a:avLst/>
          </a:prstGeom>
          <a:noFill/>
        </p:spPr>
        <p:txBody>
          <a:bodyPr wrap="square" rtlCol="0">
            <a:spAutoFit/>
          </a:bodyPr>
          <a:lstStyle/>
          <a:p>
            <a:r>
              <a:rPr lang="en-US" sz="800" dirty="0" err="1"/>
              <a:t>TWCarlson</a:t>
            </a:r>
            <a:r>
              <a:rPr lang="en-US" sz="800" dirty="0"/>
              <a:t> [CC BY-SA </a:t>
            </a:r>
            <a:r>
              <a:rPr lang="en-US" sz="800" dirty="0" smtClean="0"/>
              <a:t>3.0]. </a:t>
            </a:r>
            <a:r>
              <a:rPr lang="en-US" sz="800" dirty="0"/>
              <a:t>Retrieved from https://commons.wikimedia.org/wiki/File:Azimuth-Altitude_schematic.svg</a:t>
            </a:r>
          </a:p>
        </p:txBody>
      </p:sp>
      <p:sp>
        <p:nvSpPr>
          <p:cNvPr id="6" name="Rectangle 5"/>
          <p:cNvSpPr/>
          <p:nvPr/>
        </p:nvSpPr>
        <p:spPr>
          <a:xfrm>
            <a:off x="7870371" y="3151414"/>
            <a:ext cx="274810" cy="1012372"/>
          </a:xfrm>
          <a:prstGeom prst="rect">
            <a:avLst/>
          </a:prstGeom>
          <a:solidFill>
            <a:srgbClr val="FFFF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027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57" y="1606731"/>
            <a:ext cx="3200400" cy="2286000"/>
          </a:xfrm>
        </p:spPr>
        <p:txBody>
          <a:bodyPr/>
          <a:lstStyle/>
          <a:p>
            <a:r>
              <a:rPr lang="en-US"/>
              <a:t>Solar Noon</a:t>
            </a:r>
            <a:endParaRPr lang="en-US" dirty="0"/>
          </a:p>
        </p:txBody>
      </p:sp>
      <p:sp>
        <p:nvSpPr>
          <p:cNvPr id="9" name="Content Placeholder 8">
            <a:extLst>
              <a:ext uri="{FF2B5EF4-FFF2-40B4-BE49-F238E27FC236}">
                <a16:creationId xmlns:a16="http://schemas.microsoft.com/office/drawing/2014/main" id="{32A1ED0E-200C-4AB6-8A91-24A5EC12DA43}"/>
              </a:ext>
            </a:extLst>
          </p:cNvPr>
          <p:cNvSpPr>
            <a:spLocks noGrp="1"/>
          </p:cNvSpPr>
          <p:nvPr>
            <p:ph idx="1"/>
          </p:nvPr>
        </p:nvSpPr>
        <p:spPr>
          <a:xfrm>
            <a:off x="4176146" y="277586"/>
            <a:ext cx="7511350" cy="2286000"/>
          </a:xfrm>
        </p:spPr>
        <p:txBody>
          <a:bodyPr/>
          <a:lstStyle/>
          <a:p>
            <a:pPr marL="457200" indent="-373063"/>
            <a:r>
              <a:rPr lang="en-US" dirty="0"/>
              <a:t>Solar Noon:  The solar Azimuth angle is at 180</a:t>
            </a:r>
            <a:r>
              <a:rPr lang="en-US" dirty="0">
                <a:latin typeface="Calibri" panose="020F0502020204030204" pitchFamily="34" charset="0"/>
                <a:cs typeface="Calibri" panose="020F0502020204030204" pitchFamily="34" charset="0"/>
              </a:rPr>
              <a:t>⁰ (or true South) </a:t>
            </a:r>
          </a:p>
          <a:p>
            <a:pPr marL="855663" lvl="1" indent="-373063"/>
            <a:r>
              <a:rPr lang="en-US" dirty="0">
                <a:latin typeface="Calibri" panose="020F0502020204030204" pitchFamily="34" charset="0"/>
                <a:cs typeface="Calibri" panose="020F0502020204030204" pitchFamily="34" charset="0"/>
              </a:rPr>
              <a:t>The sun will be at the highest altitude angle for that day.</a:t>
            </a:r>
            <a:r>
              <a:rPr lang="en-US" dirty="0"/>
              <a:t> </a:t>
            </a:r>
          </a:p>
          <a:p>
            <a:pPr marL="855663" lvl="1" indent="-373063"/>
            <a:r>
              <a:rPr lang="en-US" dirty="0"/>
              <a:t>This time is called Solar Noon.</a:t>
            </a:r>
          </a:p>
          <a:p>
            <a:r>
              <a:rPr lang="en-US" dirty="0">
                <a:latin typeface="Calibri" panose="020F0502020204030204" pitchFamily="34" charset="0"/>
                <a:cs typeface="Calibri" panose="020F0502020204030204" pitchFamily="34" charset="0"/>
              </a:rPr>
              <a:t>Irradiance is at its highest point at Solar Noon.</a:t>
            </a:r>
          </a:p>
          <a:p>
            <a:endParaRPr lang="en-US" dirty="0"/>
          </a:p>
        </p:txBody>
      </p:sp>
      <p:sp>
        <p:nvSpPr>
          <p:cNvPr id="4" name="TextBox 3">
            <a:extLst>
              <a:ext uri="{FF2B5EF4-FFF2-40B4-BE49-F238E27FC236}">
                <a16:creationId xmlns:a16="http://schemas.microsoft.com/office/drawing/2014/main" id="{346C0A53-ABEF-8545-916E-24D6E14679C7}"/>
              </a:ext>
            </a:extLst>
          </p:cNvPr>
          <p:cNvSpPr txBox="1"/>
          <p:nvPr/>
        </p:nvSpPr>
        <p:spPr>
          <a:xfrm>
            <a:off x="5731328" y="5773946"/>
            <a:ext cx="5061858" cy="215444"/>
          </a:xfrm>
          <a:prstGeom prst="rect">
            <a:avLst/>
          </a:prstGeom>
          <a:noFill/>
        </p:spPr>
        <p:txBody>
          <a:bodyPr wrap="square" rtlCol="0">
            <a:spAutoFit/>
          </a:bodyPr>
          <a:lstStyle/>
          <a:p>
            <a:r>
              <a:rPr lang="sv-SE" sz="800" dirty="0"/>
              <a:t>Tauʻolunga [CC BY-SA </a:t>
            </a:r>
            <a:r>
              <a:rPr lang="sv-SE" sz="800" dirty="0" smtClean="0"/>
              <a:t>2.5]. </a:t>
            </a:r>
            <a:r>
              <a:rPr lang="sv-SE" sz="800" dirty="0"/>
              <a:t>Retrieved from https://commons.wikimedia.org/wiki/File:Solstice-0.jpg</a:t>
            </a:r>
            <a:endParaRPr lang="en-US" sz="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328" y="1963506"/>
            <a:ext cx="4936671" cy="3702503"/>
          </a:xfrm>
          <a:prstGeom prst="rect">
            <a:avLst/>
          </a:prstGeom>
        </p:spPr>
      </p:pic>
    </p:spTree>
    <p:extLst>
      <p:ext uri="{BB962C8B-B14F-4D97-AF65-F5344CB8AC3E}">
        <p14:creationId xmlns:p14="http://schemas.microsoft.com/office/powerpoint/2010/main" val="1622102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Peak sun hours </a:t>
            </a:r>
          </a:p>
        </p:txBody>
      </p:sp>
      <p:sp>
        <p:nvSpPr>
          <p:cNvPr id="3" name="Content Placeholder 2"/>
          <p:cNvSpPr>
            <a:spLocks noGrp="1"/>
          </p:cNvSpPr>
          <p:nvPr>
            <p:ph idx="1"/>
          </p:nvPr>
        </p:nvSpPr>
        <p:spPr/>
        <p:txBody>
          <a:bodyPr/>
          <a:lstStyle/>
          <a:p>
            <a:r>
              <a:rPr lang="en-US" dirty="0"/>
              <a:t>Peak sun hours are a measurement of insolation. </a:t>
            </a:r>
          </a:p>
          <a:p>
            <a:r>
              <a:rPr lang="en-US" dirty="0"/>
              <a:t>One peak sun hour is the </a:t>
            </a:r>
            <a:r>
              <a:rPr lang="en-US" u="sng" dirty="0"/>
              <a:t>equivalent</a:t>
            </a:r>
            <a:r>
              <a:rPr lang="en-US" dirty="0"/>
              <a:t> amount of time during which irradiance averages 1000 Watts per meter squared (W/m</a:t>
            </a:r>
            <a:r>
              <a:rPr lang="en-US" baseline="30000" dirty="0"/>
              <a:t>2</a:t>
            </a:r>
            <a:r>
              <a:rPr lang="en-US" dirty="0"/>
              <a:t>).</a:t>
            </a:r>
          </a:p>
          <a:p>
            <a:endParaRPr lang="en-US" dirty="0"/>
          </a:p>
        </p:txBody>
      </p:sp>
      <p:sp>
        <p:nvSpPr>
          <p:cNvPr id="4" name="TextBox 3"/>
          <p:cNvSpPr txBox="1"/>
          <p:nvPr/>
        </p:nvSpPr>
        <p:spPr>
          <a:xfrm>
            <a:off x="4779688" y="5987847"/>
            <a:ext cx="4320065" cy="276999"/>
          </a:xfrm>
          <a:prstGeom prst="rect">
            <a:avLst/>
          </a:prstGeom>
          <a:noFill/>
        </p:spPr>
        <p:txBody>
          <a:bodyPr wrap="square" rtlCol="0">
            <a:spAutoFit/>
          </a:bodyPr>
          <a:lstStyle/>
          <a:p>
            <a:r>
              <a:rPr lang="en-US" sz="1200" dirty="0" smtClean="0"/>
              <a:t>Northeast Iowa Community College (CC BY 4.0).</a:t>
            </a:r>
            <a:endParaRPr lang="en-US" sz="1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6232" y="1606731"/>
            <a:ext cx="7395728" cy="4226130"/>
          </a:xfrm>
          <a:prstGeom prst="rect">
            <a:avLst/>
          </a:prstGeom>
        </p:spPr>
      </p:pic>
    </p:spTree>
    <p:extLst>
      <p:ext uri="{BB962C8B-B14F-4D97-AF65-F5344CB8AC3E}">
        <p14:creationId xmlns:p14="http://schemas.microsoft.com/office/powerpoint/2010/main" val="88047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Iowa peak sun hours</a:t>
            </a:r>
            <a:endParaRPr lang="en-US" dirty="0"/>
          </a:p>
        </p:txBody>
      </p:sp>
      <p:sp>
        <p:nvSpPr>
          <p:cNvPr id="3" name="Content Placeholder 2"/>
          <p:cNvSpPr>
            <a:spLocks noGrp="1"/>
          </p:cNvSpPr>
          <p:nvPr>
            <p:ph idx="1"/>
          </p:nvPr>
        </p:nvSpPr>
        <p:spPr/>
        <p:txBody>
          <a:bodyPr/>
          <a:lstStyle/>
          <a:p>
            <a:endParaRPr lang="en-US" dirty="0">
              <a:hlinkClick r:id="rId3"/>
            </a:endParaRPr>
          </a:p>
          <a:p>
            <a:endParaRPr lang="en-US" dirty="0">
              <a:hlinkClick r:id="rId3"/>
            </a:endParaRPr>
          </a:p>
          <a:p>
            <a:endParaRPr lang="en-US" dirty="0">
              <a:hlinkClick r:id="rId3"/>
            </a:endParaRPr>
          </a:p>
          <a:p>
            <a:endParaRPr lang="en-US" dirty="0"/>
          </a:p>
        </p:txBody>
      </p:sp>
      <p:sp>
        <p:nvSpPr>
          <p:cNvPr id="6" name="Text Placeholder 5"/>
          <p:cNvSpPr>
            <a:spLocks noGrp="1"/>
          </p:cNvSpPr>
          <p:nvPr>
            <p:ph type="body" sz="half" idx="4294967295"/>
          </p:nvPr>
        </p:nvSpPr>
        <p:spPr>
          <a:xfrm>
            <a:off x="4746625" y="277813"/>
            <a:ext cx="7445375" cy="1328918"/>
          </a:xfrm>
        </p:spPr>
        <p:txBody>
          <a:bodyPr>
            <a:normAutofit fontScale="92500" lnSpcReduction="20000"/>
          </a:bodyPr>
          <a:lstStyle/>
          <a:p>
            <a:pPr marL="285750" indent="-285750">
              <a:spcAft>
                <a:spcPts val="1800"/>
              </a:spcAft>
              <a:buFont typeface="Arial" panose="020B0604020202020204" pitchFamily="34" charset="0"/>
              <a:buChar char="•"/>
            </a:pPr>
            <a:r>
              <a:rPr lang="en-US" dirty="0"/>
              <a:t>Peak sun hours are measured in a monthly or yearly average. </a:t>
            </a:r>
          </a:p>
          <a:p>
            <a:pPr marL="285750" indent="-285750">
              <a:spcAft>
                <a:spcPts val="1800"/>
              </a:spcAft>
              <a:buFont typeface="Arial" panose="020B0604020202020204" pitchFamily="34" charset="0"/>
              <a:buChar char="•"/>
            </a:pPr>
            <a:r>
              <a:rPr lang="en-US" dirty="0"/>
              <a:t>At latitude (42.55)  for Waterloo, the June average is 5.7 and the yearly is 4.6.</a:t>
            </a:r>
          </a:p>
          <a:p>
            <a:pPr marL="0" indent="0">
              <a:spcAft>
                <a:spcPts val="1800"/>
              </a:spcAft>
              <a:buNone/>
            </a:pPr>
            <a:endParaRPr lang="en-US" sz="1600" dirty="0"/>
          </a:p>
        </p:txBody>
      </p:sp>
      <p:pic>
        <p:nvPicPr>
          <p:cNvPr id="5" name="Content Placeholder 4"/>
          <p:cNvPicPr>
            <a:picLocks noGrp="1" noChangeAspect="1"/>
          </p:cNvPicPr>
          <p:nvPr>
            <p:ph sz="half" idx="4294967295"/>
          </p:nvPr>
        </p:nvPicPr>
        <p:blipFill rotWithShape="1">
          <a:blip r:embed="rId4"/>
          <a:srcRect l="5148" t="5434" r="6486"/>
          <a:stretch/>
        </p:blipFill>
        <p:spPr>
          <a:xfrm>
            <a:off x="4746625" y="1606731"/>
            <a:ext cx="6474149" cy="4365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5036951" y="6028205"/>
            <a:ext cx="6183824" cy="338554"/>
          </a:xfrm>
          <a:prstGeom prst="rect">
            <a:avLst/>
          </a:prstGeom>
          <a:noFill/>
        </p:spPr>
        <p:txBody>
          <a:bodyPr wrap="square" rtlCol="0">
            <a:spAutoFit/>
          </a:bodyPr>
          <a:lstStyle/>
          <a:p>
            <a:r>
              <a:rPr lang="en-US" sz="800" dirty="0" smtClean="0"/>
              <a:t>The National Renewable Energy Laboratory. </a:t>
            </a:r>
            <a:r>
              <a:rPr lang="en-US" sz="800" i="1" dirty="0"/>
              <a:t>Solar Radiation Data Manual for Flat-Plate and Concentrating </a:t>
            </a:r>
            <a:r>
              <a:rPr lang="en-US" sz="800" i="1" dirty="0" smtClean="0"/>
              <a:t>Collectors  [Public Domain]. </a:t>
            </a:r>
            <a:r>
              <a:rPr lang="en-US" sz="800" dirty="0" smtClean="0"/>
              <a:t>Retrieved </a:t>
            </a:r>
            <a:r>
              <a:rPr lang="en-US" sz="800" dirty="0"/>
              <a:t>from https://rredc.nrel.gov/solar/pubs/redbook/PDFs/IA.PDF</a:t>
            </a:r>
          </a:p>
        </p:txBody>
      </p:sp>
    </p:spTree>
    <p:extLst>
      <p:ext uri="{BB962C8B-B14F-4D97-AF65-F5344CB8AC3E}">
        <p14:creationId xmlns:p14="http://schemas.microsoft.com/office/powerpoint/2010/main" val="2049612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57" y="1606731"/>
            <a:ext cx="3200400" cy="2286000"/>
          </a:xfrm>
        </p:spPr>
        <p:txBody>
          <a:bodyPr/>
          <a:lstStyle/>
          <a:p>
            <a:r>
              <a:rPr lang="en-US"/>
              <a:t>Solar window</a:t>
            </a:r>
            <a:endParaRPr lang="en-US" dirty="0"/>
          </a:p>
        </p:txBody>
      </p:sp>
      <p:sp>
        <p:nvSpPr>
          <p:cNvPr id="3" name="Content Placeholder 2"/>
          <p:cNvSpPr>
            <a:spLocks noGrp="1"/>
          </p:cNvSpPr>
          <p:nvPr>
            <p:ph idx="1"/>
          </p:nvPr>
        </p:nvSpPr>
        <p:spPr>
          <a:xfrm>
            <a:off x="4176146" y="277586"/>
            <a:ext cx="7511350" cy="6027618"/>
          </a:xfrm>
        </p:spPr>
        <p:txBody>
          <a:bodyPr>
            <a:normAutofit/>
          </a:bodyPr>
          <a:lstStyle/>
          <a:p>
            <a:r>
              <a:rPr lang="en-US" dirty="0"/>
              <a:t>Solar window: The timeframe during which a solar system is shade- free.</a:t>
            </a:r>
          </a:p>
          <a:p>
            <a:pPr lvl="1">
              <a:spcBef>
                <a:spcPts val="1200"/>
              </a:spcBef>
            </a:pPr>
            <a:r>
              <a:rPr lang="en-US" dirty="0"/>
              <a:t>A site with an open window from sunrise to sunset would have 100% of potential solar resource available. </a:t>
            </a:r>
          </a:p>
          <a:p>
            <a:pPr lvl="1">
              <a:spcBef>
                <a:spcPts val="1200"/>
              </a:spcBef>
            </a:pPr>
            <a:r>
              <a:rPr lang="en-US" dirty="0"/>
              <a:t>An open window from 9 am to 3 pm represents the majority of solar resources available. It is important to keep this time as shade-free as possible.</a:t>
            </a:r>
          </a:p>
          <a:p>
            <a:endParaRPr lang="en-US" dirty="0"/>
          </a:p>
        </p:txBody>
      </p:sp>
      <p:sp>
        <p:nvSpPr>
          <p:cNvPr id="4" name="TextBox 3"/>
          <p:cNvSpPr txBox="1"/>
          <p:nvPr/>
        </p:nvSpPr>
        <p:spPr>
          <a:xfrm>
            <a:off x="5679447" y="6223559"/>
            <a:ext cx="6256741" cy="215444"/>
          </a:xfrm>
          <a:prstGeom prst="rect">
            <a:avLst/>
          </a:prstGeom>
          <a:noFill/>
        </p:spPr>
        <p:txBody>
          <a:bodyPr wrap="square" rtlCol="0">
            <a:spAutoFit/>
          </a:bodyPr>
          <a:lstStyle/>
          <a:p>
            <a:r>
              <a:rPr lang="en-US" sz="800" dirty="0"/>
              <a:t>National </a:t>
            </a:r>
            <a:r>
              <a:rPr lang="en-US" sz="800" dirty="0" smtClean="0"/>
              <a:t>Renewable Energy Laboratory [Public Domain]. Retrieved </a:t>
            </a:r>
            <a:r>
              <a:rPr lang="en-US" sz="800" dirty="0"/>
              <a:t>from https://www.nrel.gov/gis/images/solar/solar_ghi_2018_usa_scale_01.jpg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447" y="2256292"/>
            <a:ext cx="6256740" cy="4048912"/>
          </a:xfrm>
          <a:prstGeom prst="rect">
            <a:avLst/>
          </a:prstGeom>
        </p:spPr>
      </p:pic>
    </p:spTree>
    <p:extLst>
      <p:ext uri="{BB962C8B-B14F-4D97-AF65-F5344CB8AC3E}">
        <p14:creationId xmlns:p14="http://schemas.microsoft.com/office/powerpoint/2010/main" val="335323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57" y="1606731"/>
            <a:ext cx="3200400" cy="2286000"/>
          </a:xfrm>
        </p:spPr>
        <p:txBody>
          <a:bodyPr/>
          <a:lstStyle/>
          <a:p>
            <a:r>
              <a:rPr lang="en-US"/>
              <a:t>Shading analysis</a:t>
            </a:r>
            <a:endParaRPr lang="en-US" dirty="0"/>
          </a:p>
        </p:txBody>
      </p:sp>
      <p:sp>
        <p:nvSpPr>
          <p:cNvPr id="5" name="Content Placeholder 4">
            <a:extLst>
              <a:ext uri="{FF2B5EF4-FFF2-40B4-BE49-F238E27FC236}">
                <a16:creationId xmlns:a16="http://schemas.microsoft.com/office/drawing/2014/main" id="{58B46F74-3682-4E15-B768-3966BC8CF3BF}"/>
              </a:ext>
            </a:extLst>
          </p:cNvPr>
          <p:cNvSpPr>
            <a:spLocks noGrp="1"/>
          </p:cNvSpPr>
          <p:nvPr>
            <p:ph idx="1"/>
          </p:nvPr>
        </p:nvSpPr>
        <p:spPr>
          <a:xfrm>
            <a:off x="4176146" y="277586"/>
            <a:ext cx="7511350" cy="6027618"/>
          </a:xfrm>
        </p:spPr>
        <p:txBody>
          <a:bodyPr/>
          <a:lstStyle/>
          <a:p>
            <a:r>
              <a:rPr lang="en-US" dirty="0"/>
              <a:t>Shading analysis is needed to be sure the solar window is as shade- free as possible. </a:t>
            </a:r>
          </a:p>
          <a:p>
            <a:r>
              <a:rPr lang="en-US" dirty="0"/>
              <a:t>A shading analysis can also provide us with information that can tell us how much solar energy we will receive if shading does exist.</a:t>
            </a:r>
          </a:p>
          <a:p>
            <a:r>
              <a:rPr lang="en-US" dirty="0">
                <a:hlinkClick r:id="rId3"/>
              </a:rPr>
              <a:t>https://www.youtube.com/watch?v=DJc4pGwZh-c</a:t>
            </a:r>
            <a:endParaRPr lang="en-US" dirty="0"/>
          </a:p>
          <a:p>
            <a:endParaRPr lang="en-US" dirty="0"/>
          </a:p>
        </p:txBody>
      </p:sp>
      <p:sp>
        <p:nvSpPr>
          <p:cNvPr id="8" name="TextBox 7">
            <a:extLst>
              <a:ext uri="{FF2B5EF4-FFF2-40B4-BE49-F238E27FC236}">
                <a16:creationId xmlns:a16="http://schemas.microsoft.com/office/drawing/2014/main" id="{72854708-99BD-9244-8F72-0A65DFE1EDAD}"/>
              </a:ext>
            </a:extLst>
          </p:cNvPr>
          <p:cNvSpPr txBox="1"/>
          <p:nvPr/>
        </p:nvSpPr>
        <p:spPr>
          <a:xfrm>
            <a:off x="4947560" y="6166704"/>
            <a:ext cx="5959929" cy="215444"/>
          </a:xfrm>
          <a:prstGeom prst="rect">
            <a:avLst/>
          </a:prstGeom>
          <a:noFill/>
        </p:spPr>
        <p:txBody>
          <a:bodyPr wrap="square" rtlCol="0">
            <a:spAutoFit/>
          </a:bodyPr>
          <a:lstStyle/>
          <a:p>
            <a:r>
              <a:rPr lang="en-US" sz="800" dirty="0" smtClean="0"/>
              <a:t>Lester Public Library. Solar Pathfinder [CC BY-NC-SA 2.0). </a:t>
            </a:r>
            <a:r>
              <a:rPr lang="en-US" sz="800" dirty="0"/>
              <a:t>Retrieved from https://www.flickr.com/photos/lesterpubliclibrary/2952817713</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007" y="2318649"/>
            <a:ext cx="3875046" cy="3837214"/>
          </a:xfrm>
          <a:prstGeom prst="rect">
            <a:avLst/>
          </a:prstGeom>
        </p:spPr>
      </p:pic>
    </p:spTree>
    <p:extLst>
      <p:ext uri="{BB962C8B-B14F-4D97-AF65-F5344CB8AC3E}">
        <p14:creationId xmlns:p14="http://schemas.microsoft.com/office/powerpoint/2010/main" val="2761515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12C3D8-6433-489D-95FF-277993518099}"/>
              </a:ext>
            </a:extLst>
          </p:cNvPr>
          <p:cNvSpPr>
            <a:spLocks noGrp="1"/>
          </p:cNvSpPr>
          <p:nvPr>
            <p:ph type="title"/>
          </p:nvPr>
        </p:nvSpPr>
        <p:spPr/>
        <p:txBody>
          <a:bodyPr/>
          <a:lstStyle/>
          <a:p>
            <a:r>
              <a:rPr lang="en-US" dirty="0"/>
              <a:t>Conclusion</a:t>
            </a:r>
          </a:p>
        </p:txBody>
      </p:sp>
      <p:sp>
        <p:nvSpPr>
          <p:cNvPr id="5" name="Content Placeholder 4">
            <a:extLst>
              <a:ext uri="{FF2B5EF4-FFF2-40B4-BE49-F238E27FC236}">
                <a16:creationId xmlns:a16="http://schemas.microsoft.com/office/drawing/2014/main" id="{66C5BEFA-521E-48B0-B190-BBCEFB9AB532}"/>
              </a:ext>
            </a:extLst>
          </p:cNvPr>
          <p:cNvSpPr>
            <a:spLocks noGrp="1"/>
          </p:cNvSpPr>
          <p:nvPr>
            <p:ph idx="1"/>
          </p:nvPr>
        </p:nvSpPr>
        <p:spPr/>
        <p:txBody>
          <a:bodyPr/>
          <a:lstStyle/>
          <a:p>
            <a:pPr marL="0" indent="0">
              <a:buNone/>
            </a:pPr>
            <a:r>
              <a:rPr lang="en-US" dirty="0"/>
              <a:t>Upon completion of this unit, students will be able to</a:t>
            </a:r>
          </a:p>
          <a:p>
            <a:r>
              <a:rPr lang="en-US" dirty="0"/>
              <a:t>Define solar PV</a:t>
            </a:r>
          </a:p>
          <a:p>
            <a:r>
              <a:rPr lang="en-US" dirty="0"/>
              <a:t>Explain irradiance</a:t>
            </a:r>
          </a:p>
          <a:p>
            <a:r>
              <a:rPr lang="en-US" dirty="0"/>
              <a:t>Explain insolation</a:t>
            </a:r>
          </a:p>
          <a:p>
            <a:r>
              <a:rPr lang="en-US" dirty="0"/>
              <a:t>Explain the solar window</a:t>
            </a:r>
          </a:p>
          <a:p>
            <a:r>
              <a:rPr lang="en-US" dirty="0"/>
              <a:t>Identify peak sun hours</a:t>
            </a:r>
          </a:p>
          <a:p>
            <a:r>
              <a:rPr lang="en-US" dirty="0"/>
              <a:t>Explain effects of shading</a:t>
            </a:r>
          </a:p>
          <a:p>
            <a:r>
              <a:rPr lang="en-US" dirty="0"/>
              <a:t>Explain altitude angle</a:t>
            </a:r>
          </a:p>
          <a:p>
            <a:endParaRPr lang="en-US" dirty="0"/>
          </a:p>
        </p:txBody>
      </p:sp>
      <p:sp>
        <p:nvSpPr>
          <p:cNvPr id="6" name="TextBox 5"/>
          <p:cNvSpPr txBox="1"/>
          <p:nvPr/>
        </p:nvSpPr>
        <p:spPr>
          <a:xfrm>
            <a:off x="127320" y="5961288"/>
            <a:ext cx="3796496" cy="861774"/>
          </a:xfrm>
          <a:prstGeom prst="rect">
            <a:avLst/>
          </a:prstGeom>
          <a:noFill/>
        </p:spPr>
        <p:txBody>
          <a:bodyPr wrap="square" rtlCol="0">
            <a:spAutoFit/>
          </a:bodyPr>
          <a:lstStyle/>
          <a:p>
            <a:r>
              <a:rPr lang="en-US" sz="1000" dirty="0"/>
              <a:t>“This presentation was prepared by Northeast Iowa Community College under award EG-17-004 from the Iowa Energy Center. Any opinions, findings, and conclusions or recommendations expressed in this material are those of the author(s) and do not necessarily reflect the views of the Iowa Energy Center.”</a:t>
            </a:r>
          </a:p>
        </p:txBody>
      </p:sp>
    </p:spTree>
    <p:extLst>
      <p:ext uri="{BB962C8B-B14F-4D97-AF65-F5344CB8AC3E}">
        <p14:creationId xmlns:p14="http://schemas.microsoft.com/office/powerpoint/2010/main" val="2026364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pPr marL="0" indent="0">
              <a:spcBef>
                <a:spcPts val="1800"/>
              </a:spcBef>
              <a:buNone/>
            </a:pPr>
            <a:r>
              <a:rPr lang="en-US" sz="2400" dirty="0"/>
              <a:t>The objective of this unit is to present the student with some basic terms relating to solar PV technology. Upon completion, the student will have an understanding of the following: </a:t>
            </a:r>
          </a:p>
          <a:p>
            <a:pPr>
              <a:spcBef>
                <a:spcPts val="1800"/>
              </a:spcBef>
            </a:pPr>
            <a:r>
              <a:rPr lang="en-US" sz="2400" dirty="0"/>
              <a:t>Define basic terms related to solar radiation</a:t>
            </a:r>
          </a:p>
          <a:p>
            <a:pPr>
              <a:spcBef>
                <a:spcPts val="1800"/>
              </a:spcBef>
            </a:pPr>
            <a:r>
              <a:rPr lang="en-US" sz="2400" dirty="0"/>
              <a:t>Describe the </a:t>
            </a:r>
            <a:r>
              <a:rPr lang="en-US" sz="2400" dirty="0">
                <a:solidFill>
                  <a:schemeClr val="tx1"/>
                </a:solidFill>
              </a:rPr>
              <a:t>sun’s </a:t>
            </a:r>
            <a:r>
              <a:rPr lang="en-US" sz="2400" dirty="0"/>
              <a:t>daily and yearly path</a:t>
            </a:r>
          </a:p>
          <a:p>
            <a:pPr>
              <a:spcBef>
                <a:spcPts val="1800"/>
              </a:spcBef>
            </a:pPr>
            <a:r>
              <a:rPr lang="en-US" sz="2400" dirty="0"/>
              <a:t>Determine the difference between True South and magnetic (compass) South</a:t>
            </a:r>
          </a:p>
          <a:p>
            <a:pPr>
              <a:spcBef>
                <a:spcPts val="1800"/>
              </a:spcBef>
            </a:pPr>
            <a:r>
              <a:rPr lang="en-US" sz="2400" dirty="0"/>
              <a:t>Name the factors that influence the energy output of a PV system</a:t>
            </a:r>
          </a:p>
          <a:p>
            <a:pPr>
              <a:spcBef>
                <a:spcPts val="1800"/>
              </a:spcBef>
            </a:pPr>
            <a:r>
              <a:rPr lang="en-US" sz="2400" dirty="0"/>
              <a:t>Identify the instruments used to measure solar power </a:t>
            </a:r>
          </a:p>
        </p:txBody>
      </p:sp>
    </p:spTree>
    <p:extLst>
      <p:ext uri="{BB962C8B-B14F-4D97-AF65-F5344CB8AC3E}">
        <p14:creationId xmlns:p14="http://schemas.microsoft.com/office/powerpoint/2010/main" val="11639712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970" y="1606731"/>
            <a:ext cx="3872391" cy="2286000"/>
          </a:xfrm>
        </p:spPr>
        <p:txBody>
          <a:bodyPr/>
          <a:lstStyle/>
          <a:p>
            <a:r>
              <a:rPr lang="en-US" dirty="0"/>
              <a:t>Solar photovoltaics</a:t>
            </a:r>
            <a:br>
              <a:rPr lang="en-US" dirty="0"/>
            </a:br>
            <a:endParaRPr lang="en-US" dirty="0"/>
          </a:p>
        </p:txBody>
      </p:sp>
      <p:sp>
        <p:nvSpPr>
          <p:cNvPr id="3" name="Content Placeholder 2"/>
          <p:cNvSpPr>
            <a:spLocks noGrp="1"/>
          </p:cNvSpPr>
          <p:nvPr>
            <p:ph idx="1"/>
          </p:nvPr>
        </p:nvSpPr>
        <p:spPr/>
        <p:txBody>
          <a:bodyPr/>
          <a:lstStyle/>
          <a:p>
            <a:r>
              <a:rPr lang="en-US" dirty="0"/>
              <a:t>Photovoltaics (PV) </a:t>
            </a:r>
          </a:p>
          <a:p>
            <a:pPr lvl="1"/>
            <a:r>
              <a:rPr lang="en-US" dirty="0"/>
              <a:t>The conversion of light into electricity using semiconducting materials that exhibit the photovoltaic effect, a phenomenon studied in physics, photochemistry, and electrochemistry.</a:t>
            </a:r>
          </a:p>
          <a:p>
            <a:pPr>
              <a:spcBef>
                <a:spcPts val="1800"/>
              </a:spcBef>
            </a:pPr>
            <a:r>
              <a:rPr lang="en-US" dirty="0"/>
              <a:t>Typical Photovoltaic Systems employ</a:t>
            </a:r>
          </a:p>
          <a:p>
            <a:pPr lvl="1"/>
            <a:r>
              <a:rPr lang="en-US" dirty="0"/>
              <a:t>Solar panels, each comprising a number of solar cells, which generate electrical power.</a:t>
            </a:r>
          </a:p>
          <a:p>
            <a:pPr lvl="1"/>
            <a:r>
              <a:rPr lang="en-US" dirty="0"/>
              <a:t>PV installations may be ground-mounted, rooftop mounted, or wall mounted. </a:t>
            </a:r>
          </a:p>
          <a:p>
            <a:pPr lvl="1"/>
            <a:r>
              <a:rPr lang="en-US" dirty="0"/>
              <a:t>The mount may be fixed or may use a solar tracker to follow the sun across the sky.</a:t>
            </a:r>
          </a:p>
        </p:txBody>
      </p:sp>
    </p:spTree>
    <p:extLst>
      <p:ext uri="{BB962C8B-B14F-4D97-AF65-F5344CB8AC3E}">
        <p14:creationId xmlns:p14="http://schemas.microsoft.com/office/powerpoint/2010/main" val="516669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Irradiance (watts/m</a:t>
            </a:r>
            <a:r>
              <a:rPr lang="en-US" baseline="30000" dirty="0"/>
              <a:t>2</a:t>
            </a:r>
            <a:r>
              <a:rPr lang="en-US" dirty="0"/>
              <a:t>)</a:t>
            </a:r>
            <a:endParaRPr lang="en-US" baseline="30000" dirty="0"/>
          </a:p>
        </p:txBody>
      </p:sp>
      <p:sp>
        <p:nvSpPr>
          <p:cNvPr id="3" name="Content Placeholder 2"/>
          <p:cNvSpPr>
            <a:spLocks noGrp="1"/>
          </p:cNvSpPr>
          <p:nvPr>
            <p:ph idx="1"/>
          </p:nvPr>
        </p:nvSpPr>
        <p:spPr/>
        <p:txBody>
          <a:bodyPr>
            <a:normAutofit/>
          </a:bodyPr>
          <a:lstStyle/>
          <a:p>
            <a:r>
              <a:rPr lang="en-US" dirty="0"/>
              <a:t>Solar irradiance is the sunlight intensity measured in watts or kW on one square meter. It is an instant snapshot of power. </a:t>
            </a:r>
          </a:p>
          <a:p>
            <a:r>
              <a:rPr lang="en-US" dirty="0"/>
              <a:t>Changes throughout the day based on the movement of the sun and cloud cover</a:t>
            </a:r>
          </a:p>
          <a:p>
            <a:r>
              <a:rPr lang="en-US" dirty="0"/>
              <a:t>In optimal conditions (middle of a clear sunny day), 1000 watts per meter or energy is available.</a:t>
            </a:r>
          </a:p>
        </p:txBody>
      </p:sp>
      <p:sp>
        <p:nvSpPr>
          <p:cNvPr id="4" name="TextBox 3"/>
          <p:cNvSpPr txBox="1"/>
          <p:nvPr/>
        </p:nvSpPr>
        <p:spPr>
          <a:xfrm>
            <a:off x="5715001" y="6257412"/>
            <a:ext cx="4859264" cy="338554"/>
          </a:xfrm>
          <a:prstGeom prst="rect">
            <a:avLst/>
          </a:prstGeom>
          <a:noFill/>
        </p:spPr>
        <p:txBody>
          <a:bodyPr wrap="square" rtlCol="0">
            <a:spAutoFit/>
          </a:bodyPr>
          <a:lstStyle/>
          <a:p>
            <a:r>
              <a:rPr lang="en-US" sz="800" dirty="0"/>
              <a:t>CERES Instrument Team [Public domain</a:t>
            </a:r>
            <a:r>
              <a:rPr lang="en-US" sz="800" dirty="0" smtClean="0"/>
              <a:t>]. </a:t>
            </a:r>
            <a:r>
              <a:rPr lang="en-US" sz="800" dirty="0"/>
              <a:t>Retrieved from https://commons.wikimedia.org/wiki/File:NASA_graphic_representing_the_distribution_of_solar_radiation.jpg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536681"/>
            <a:ext cx="4859265" cy="3720731"/>
          </a:xfrm>
          <a:prstGeom prst="rect">
            <a:avLst/>
          </a:prstGeom>
        </p:spPr>
      </p:pic>
    </p:spTree>
    <p:extLst>
      <p:ext uri="{BB962C8B-B14F-4D97-AF65-F5344CB8AC3E}">
        <p14:creationId xmlns:p14="http://schemas.microsoft.com/office/powerpoint/2010/main" val="2836617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Insolation</a:t>
            </a:r>
          </a:p>
        </p:txBody>
      </p:sp>
      <p:sp>
        <p:nvSpPr>
          <p:cNvPr id="3" name="Content Placeholder 2"/>
          <p:cNvSpPr>
            <a:spLocks noGrp="1"/>
          </p:cNvSpPr>
          <p:nvPr>
            <p:ph idx="1"/>
          </p:nvPr>
        </p:nvSpPr>
        <p:spPr/>
        <p:txBody>
          <a:bodyPr/>
          <a:lstStyle/>
          <a:p>
            <a:r>
              <a:rPr lang="en-US" dirty="0"/>
              <a:t>The amount of solar energy on a surface over a period of time, measured in watt-hours or (kilowatt-hours) per square meter (</a:t>
            </a:r>
            <a:r>
              <a:rPr lang="en-US" dirty="0" err="1"/>
              <a:t>Wh</a:t>
            </a:r>
            <a:r>
              <a:rPr lang="en-US" dirty="0"/>
              <a:t>/m</a:t>
            </a:r>
            <a:r>
              <a:rPr lang="en-US" baseline="30000" dirty="0"/>
              <a:t>2 </a:t>
            </a:r>
            <a:r>
              <a:rPr lang="en-US" dirty="0"/>
              <a:t> or kWh/m</a:t>
            </a:r>
            <a:r>
              <a:rPr lang="en-US" baseline="30000" dirty="0"/>
              <a:t>2 </a:t>
            </a:r>
            <a:r>
              <a:rPr lang="en-US" dirty="0"/>
              <a:t>).</a:t>
            </a:r>
          </a:p>
          <a:p>
            <a:r>
              <a:rPr lang="en-US" dirty="0"/>
              <a:t>Insolation is cumulative irradiance over a given time. </a:t>
            </a:r>
          </a:p>
        </p:txBody>
      </p:sp>
      <p:sp>
        <p:nvSpPr>
          <p:cNvPr id="4" name="TextBox 3"/>
          <p:cNvSpPr txBox="1"/>
          <p:nvPr/>
        </p:nvSpPr>
        <p:spPr>
          <a:xfrm>
            <a:off x="5127172" y="6228368"/>
            <a:ext cx="6237514" cy="215444"/>
          </a:xfrm>
          <a:prstGeom prst="rect">
            <a:avLst/>
          </a:prstGeom>
          <a:noFill/>
        </p:spPr>
        <p:txBody>
          <a:bodyPr wrap="square" rtlCol="0">
            <a:spAutoFit/>
          </a:bodyPr>
          <a:lstStyle/>
          <a:p>
            <a:r>
              <a:rPr lang="en-US" sz="800" dirty="0"/>
              <a:t>NASA illustration by Robert </a:t>
            </a:r>
            <a:r>
              <a:rPr lang="en-US" sz="800" dirty="0" err="1" smtClean="0"/>
              <a:t>Simmon</a:t>
            </a:r>
            <a:r>
              <a:rPr lang="en-US" sz="800" dirty="0"/>
              <a:t> </a:t>
            </a:r>
            <a:r>
              <a:rPr lang="en-US" sz="800" dirty="0" smtClean="0"/>
              <a:t>[Public Domain]. </a:t>
            </a:r>
            <a:r>
              <a:rPr lang="en-US" sz="800" dirty="0"/>
              <a:t>Retrieved from https://earthobservatory.nasa.gov/features/EnergyBalance/page1.php</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7171" y="1705807"/>
            <a:ext cx="6422572" cy="4522561"/>
          </a:xfrm>
          <a:prstGeom prst="rect">
            <a:avLst/>
          </a:prstGeom>
        </p:spPr>
      </p:pic>
    </p:spTree>
    <p:extLst>
      <p:ext uri="{BB962C8B-B14F-4D97-AF65-F5344CB8AC3E}">
        <p14:creationId xmlns:p14="http://schemas.microsoft.com/office/powerpoint/2010/main" val="3998082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Declination </a:t>
            </a:r>
          </a:p>
        </p:txBody>
      </p:sp>
      <p:sp>
        <p:nvSpPr>
          <p:cNvPr id="4" name="Rectangle 3"/>
          <p:cNvSpPr/>
          <p:nvPr/>
        </p:nvSpPr>
        <p:spPr>
          <a:xfrm>
            <a:off x="4896680" y="4497165"/>
            <a:ext cx="6096000" cy="1477328"/>
          </a:xfrm>
          <a:prstGeom prst="rect">
            <a:avLst/>
          </a:prstGeom>
        </p:spPr>
        <p:txBody>
          <a:bodyPr>
            <a:spAutoFit/>
          </a:bodyPr>
          <a:lstStyle/>
          <a:p>
            <a:r>
              <a:rPr lang="en-US" dirty="0">
                <a:solidFill>
                  <a:srgbClr val="222222"/>
                </a:solidFill>
                <a:latin typeface="arial" panose="020B0604020202020204" pitchFamily="34" charset="0"/>
              </a:rPr>
              <a:t>The earth's equator is tilted 23.45 degrees with respect to the plane of the earth's orbit around the </a:t>
            </a:r>
            <a:r>
              <a:rPr lang="en-US" b="1" dirty="0">
                <a:solidFill>
                  <a:srgbClr val="222222"/>
                </a:solidFill>
                <a:latin typeface="arial" panose="020B0604020202020204" pitchFamily="34" charset="0"/>
              </a:rPr>
              <a:t>sun</a:t>
            </a:r>
            <a:r>
              <a:rPr lang="en-US" dirty="0">
                <a:solidFill>
                  <a:srgbClr val="222222"/>
                </a:solidFill>
                <a:latin typeface="arial" panose="020B0604020202020204" pitchFamily="34" charset="0"/>
              </a:rPr>
              <a:t>, so at various times during the year, as the earth orbits the </a:t>
            </a:r>
            <a:r>
              <a:rPr lang="en-US" b="1" dirty="0">
                <a:solidFill>
                  <a:srgbClr val="222222"/>
                </a:solidFill>
                <a:latin typeface="arial" panose="020B0604020202020204" pitchFamily="34" charset="0"/>
              </a:rPr>
              <a:t>sun</a:t>
            </a:r>
            <a:r>
              <a:rPr lang="en-US" dirty="0">
                <a:solidFill>
                  <a:srgbClr val="222222"/>
                </a:solidFill>
                <a:latin typeface="arial" panose="020B0604020202020204" pitchFamily="34" charset="0"/>
              </a:rPr>
              <a:t>, </a:t>
            </a:r>
            <a:r>
              <a:rPr lang="en-US" b="1" dirty="0">
                <a:solidFill>
                  <a:srgbClr val="222222"/>
                </a:solidFill>
                <a:latin typeface="arial" panose="020B0604020202020204" pitchFamily="34" charset="0"/>
              </a:rPr>
              <a:t>declination</a:t>
            </a:r>
            <a:r>
              <a:rPr lang="en-US" dirty="0">
                <a:solidFill>
                  <a:srgbClr val="222222"/>
                </a:solidFill>
                <a:latin typeface="arial" panose="020B0604020202020204" pitchFamily="34" charset="0"/>
              </a:rPr>
              <a:t> varies from 23.45 degrees north to 23.45 degrees south.</a:t>
            </a:r>
            <a:endParaRPr lang="en-US" dirty="0"/>
          </a:p>
        </p:txBody>
      </p:sp>
      <p:sp>
        <p:nvSpPr>
          <p:cNvPr id="3" name="TextBox 2"/>
          <p:cNvSpPr txBox="1"/>
          <p:nvPr/>
        </p:nvSpPr>
        <p:spPr>
          <a:xfrm>
            <a:off x="5108953" y="3757596"/>
            <a:ext cx="5145391" cy="215444"/>
          </a:xfrm>
          <a:prstGeom prst="rect">
            <a:avLst/>
          </a:prstGeom>
          <a:noFill/>
        </p:spPr>
        <p:txBody>
          <a:bodyPr wrap="square" rtlCol="0">
            <a:spAutoFit/>
          </a:bodyPr>
          <a:lstStyle/>
          <a:p>
            <a:r>
              <a:rPr lang="en-US" sz="800" dirty="0" err="1"/>
              <a:t>Rhcastilhos</a:t>
            </a:r>
            <a:r>
              <a:rPr lang="en-US" sz="800" dirty="0"/>
              <a:t> [Public domain</a:t>
            </a:r>
            <a:r>
              <a:rPr lang="en-US" sz="800" dirty="0" smtClean="0"/>
              <a:t>]. </a:t>
            </a:r>
            <a:r>
              <a:rPr lang="en-US" sz="800" dirty="0"/>
              <a:t>Retrieved from https://commons.wikimedia.org/wiki/File:Seasons.svg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4071" y="359400"/>
            <a:ext cx="4868629" cy="3118965"/>
          </a:xfrm>
          <a:prstGeom prst="rect">
            <a:avLst/>
          </a:prstGeom>
        </p:spPr>
      </p:pic>
    </p:spTree>
    <p:extLst>
      <p:ext uri="{BB962C8B-B14F-4D97-AF65-F5344CB8AC3E}">
        <p14:creationId xmlns:p14="http://schemas.microsoft.com/office/powerpoint/2010/main" val="852631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141785" y="2600562"/>
            <a:ext cx="6105200" cy="3704641"/>
          </a:xfrm>
          <a:prstGeom prst="rect">
            <a:avLst/>
          </a:prstGeom>
        </p:spPr>
      </p:pic>
      <p:sp>
        <p:nvSpPr>
          <p:cNvPr id="4" name="Title 3"/>
          <p:cNvSpPr>
            <a:spLocks noGrp="1"/>
          </p:cNvSpPr>
          <p:nvPr>
            <p:ph type="title"/>
          </p:nvPr>
        </p:nvSpPr>
        <p:spPr/>
        <p:txBody>
          <a:bodyPr/>
          <a:lstStyle/>
          <a:p>
            <a:r>
              <a:rPr lang="en-US" dirty="0"/>
              <a:t>Solar Array Tilt Angle</a:t>
            </a:r>
          </a:p>
        </p:txBody>
      </p:sp>
      <p:sp>
        <p:nvSpPr>
          <p:cNvPr id="5" name="Content Placeholder 4"/>
          <p:cNvSpPr>
            <a:spLocks noGrp="1"/>
          </p:cNvSpPr>
          <p:nvPr>
            <p:ph idx="1"/>
          </p:nvPr>
        </p:nvSpPr>
        <p:spPr/>
        <p:txBody>
          <a:bodyPr>
            <a:normAutofit/>
          </a:bodyPr>
          <a:lstStyle/>
          <a:p>
            <a:r>
              <a:rPr lang="en-US" dirty="0"/>
              <a:t>Arranging Solar Panels or the array perpendicular to the sun’s rays as the seasons change allows them to collect the most energy. </a:t>
            </a:r>
          </a:p>
          <a:p>
            <a:r>
              <a:rPr lang="en-US" dirty="0"/>
              <a:t>The more direct the sun’s rays hit the solar panels, the more concentrated the radiation is and less reflection off the panels. </a:t>
            </a:r>
          </a:p>
          <a:p>
            <a:r>
              <a:rPr lang="en-US" dirty="0"/>
              <a:t>Seasons </a:t>
            </a:r>
            <a:r>
              <a:rPr lang="en-US" dirty="0" err="1"/>
              <a:t>youtube</a:t>
            </a:r>
            <a:r>
              <a:rPr lang="en-US" dirty="0"/>
              <a:t> link </a:t>
            </a:r>
            <a:r>
              <a:rPr lang="en-US" u="sng" dirty="0">
                <a:hlinkClick r:id="rId4"/>
              </a:rPr>
              <a:t>https://www.youtube.com/watch?v=WgHmqv_-  </a:t>
            </a:r>
            <a:r>
              <a:rPr lang="en-US" u="sng" dirty="0" err="1">
                <a:hlinkClick r:id="rId4"/>
              </a:rPr>
              <a:t>UbQ</a:t>
            </a:r>
            <a:endParaRPr lang="en-US" dirty="0"/>
          </a:p>
          <a:p>
            <a:endParaRPr lang="en-US" dirty="0"/>
          </a:p>
        </p:txBody>
      </p:sp>
      <p:sp>
        <p:nvSpPr>
          <p:cNvPr id="2" name="TextBox 1"/>
          <p:cNvSpPr txBox="1"/>
          <p:nvPr/>
        </p:nvSpPr>
        <p:spPr>
          <a:xfrm>
            <a:off x="4600692" y="6223558"/>
            <a:ext cx="7335498" cy="215444"/>
          </a:xfrm>
          <a:prstGeom prst="rect">
            <a:avLst/>
          </a:prstGeom>
          <a:noFill/>
        </p:spPr>
        <p:txBody>
          <a:bodyPr wrap="square" rtlCol="0">
            <a:spAutoFit/>
          </a:bodyPr>
          <a:lstStyle/>
          <a:p>
            <a:r>
              <a:rPr lang="en-US" sz="800" dirty="0" smtClean="0"/>
              <a:t>Iowa Energy Center. Solar PV Energy Guide. </a:t>
            </a:r>
            <a:r>
              <a:rPr lang="en-US" sz="800" dirty="0"/>
              <a:t>Retrieved from https://www.iowaeconomicdevelopment.com/userdocs/programs/15302_IEC_SolarEnergyGuide_Web.pdf</a:t>
            </a:r>
          </a:p>
        </p:txBody>
      </p:sp>
    </p:spTree>
    <p:extLst>
      <p:ext uri="{BB962C8B-B14F-4D97-AF65-F5344CB8AC3E}">
        <p14:creationId xmlns:p14="http://schemas.microsoft.com/office/powerpoint/2010/main" val="4265549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Inclinometer</a:t>
            </a:r>
          </a:p>
        </p:txBody>
      </p:sp>
      <p:sp>
        <p:nvSpPr>
          <p:cNvPr id="4" name="Content Placeholder 3"/>
          <p:cNvSpPr>
            <a:spLocks noGrp="1"/>
          </p:cNvSpPr>
          <p:nvPr>
            <p:ph sz="half" idx="4294967295"/>
          </p:nvPr>
        </p:nvSpPr>
        <p:spPr>
          <a:xfrm>
            <a:off x="5387338" y="5043240"/>
            <a:ext cx="5316584" cy="1571307"/>
          </a:xfrm>
        </p:spPr>
        <p:txBody>
          <a:bodyPr/>
          <a:lstStyle/>
          <a:p>
            <a:r>
              <a:rPr lang="en-US" dirty="0"/>
              <a:t>An inclinometer is a simple device used to measure an incline, such as a roof, or when building a solar array in order to reach the right pitch for the greatest efficiency. </a:t>
            </a:r>
          </a:p>
        </p:txBody>
      </p:sp>
      <p:sp>
        <p:nvSpPr>
          <p:cNvPr id="3" name="TextBox 2"/>
          <p:cNvSpPr txBox="1"/>
          <p:nvPr/>
        </p:nvSpPr>
        <p:spPr>
          <a:xfrm>
            <a:off x="5787123" y="4424487"/>
            <a:ext cx="3703866" cy="338554"/>
          </a:xfrm>
          <a:prstGeom prst="rect">
            <a:avLst/>
          </a:prstGeom>
          <a:noFill/>
        </p:spPr>
        <p:txBody>
          <a:bodyPr wrap="square" rtlCol="0">
            <a:spAutoFit/>
          </a:bodyPr>
          <a:lstStyle/>
          <a:p>
            <a:r>
              <a:rPr lang="en-US" sz="800" dirty="0"/>
              <a:t>Airman </a:t>
            </a:r>
            <a:r>
              <a:rPr lang="en-US" sz="800" dirty="0" err="1"/>
              <a:t>st</a:t>
            </a:r>
            <a:r>
              <a:rPr lang="en-US" sz="800" dirty="0"/>
              <a:t> Class </a:t>
            </a:r>
            <a:r>
              <a:rPr lang="en-US" sz="800" dirty="0" err="1"/>
              <a:t>Ceaira</a:t>
            </a:r>
            <a:r>
              <a:rPr lang="en-US" sz="800" dirty="0"/>
              <a:t> </a:t>
            </a:r>
            <a:r>
              <a:rPr lang="en-US" sz="800" dirty="0" smtClean="0"/>
              <a:t>Tinsley [Public Domain]. Retrieved </a:t>
            </a:r>
            <a:r>
              <a:rPr lang="en-US" sz="800" dirty="0"/>
              <a:t>from https://www.moody.af.mil/News/Photos/igphoto/2000934140/</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123" y="154576"/>
            <a:ext cx="3703866" cy="4171937"/>
          </a:xfrm>
          <a:prstGeom prst="rect">
            <a:avLst/>
          </a:prstGeom>
        </p:spPr>
      </p:pic>
    </p:spTree>
    <p:extLst>
      <p:ext uri="{BB962C8B-B14F-4D97-AF65-F5344CB8AC3E}">
        <p14:creationId xmlns:p14="http://schemas.microsoft.com/office/powerpoint/2010/main" val="757624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Magnetic declination</a:t>
            </a:r>
          </a:p>
        </p:txBody>
      </p:sp>
      <p:sp>
        <p:nvSpPr>
          <p:cNvPr id="3" name="Content Placeholder 2"/>
          <p:cNvSpPr>
            <a:spLocks noGrp="1"/>
          </p:cNvSpPr>
          <p:nvPr>
            <p:ph idx="1"/>
          </p:nvPr>
        </p:nvSpPr>
        <p:spPr>
          <a:xfrm>
            <a:off x="4179786" y="357488"/>
            <a:ext cx="7507712" cy="5947715"/>
          </a:xfrm>
        </p:spPr>
        <p:txBody>
          <a:bodyPr>
            <a:normAutofit/>
          </a:bodyPr>
          <a:lstStyle/>
          <a:p>
            <a:r>
              <a:rPr lang="en-US" dirty="0"/>
              <a:t>When a person holds up a compass, he or she isn't really finding “true” north or south. One can only find “magnetic south,” which is the direction towards the South Pole of our earth's geomagnetic field. Believe it or not, this point actually moves a few miles each year because the molten metal in the earth sloshes around.</a:t>
            </a:r>
          </a:p>
          <a:p>
            <a:r>
              <a:rPr lang="en-US" dirty="0"/>
              <a:t>The difference between True and magnetic South is called </a:t>
            </a:r>
            <a:r>
              <a:rPr lang="en-US" dirty="0">
                <a:solidFill>
                  <a:srgbClr val="FF0000"/>
                </a:solidFill>
              </a:rPr>
              <a:t>Magnetic Declination.</a:t>
            </a:r>
          </a:p>
        </p:txBody>
      </p:sp>
      <p:sp>
        <p:nvSpPr>
          <p:cNvPr id="4" name="TextBox 3"/>
          <p:cNvSpPr txBox="1"/>
          <p:nvPr/>
        </p:nvSpPr>
        <p:spPr>
          <a:xfrm>
            <a:off x="5029200" y="6336575"/>
            <a:ext cx="5241471" cy="215444"/>
          </a:xfrm>
          <a:prstGeom prst="rect">
            <a:avLst/>
          </a:prstGeom>
          <a:noFill/>
        </p:spPr>
        <p:txBody>
          <a:bodyPr wrap="square" rtlCol="0">
            <a:spAutoFit/>
          </a:bodyPr>
          <a:lstStyle/>
          <a:p>
            <a:r>
              <a:rPr lang="en-US" sz="800" dirty="0"/>
              <a:t>odder [CC BY-SA </a:t>
            </a:r>
            <a:r>
              <a:rPr lang="en-US" sz="800" dirty="0" smtClean="0"/>
              <a:t>3.0]. </a:t>
            </a:r>
            <a:r>
              <a:rPr lang="en-US" sz="800" dirty="0"/>
              <a:t>Retrieved from https://commons.wikimedia.org/wiki/File:Magnetic_declination.svg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496471"/>
            <a:ext cx="2866494" cy="3767872"/>
          </a:xfrm>
          <a:prstGeom prst="rect">
            <a:avLst/>
          </a:prstGeom>
        </p:spPr>
      </p:pic>
    </p:spTree>
    <p:extLst>
      <p:ext uri="{BB962C8B-B14F-4D97-AF65-F5344CB8AC3E}">
        <p14:creationId xmlns:p14="http://schemas.microsoft.com/office/powerpoint/2010/main" val="129157205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2719</TotalTime>
  <Words>1143</Words>
  <Application>Microsoft Office PowerPoint</Application>
  <PresentationFormat>Widescreen</PresentationFormat>
  <Paragraphs>108</Paragraphs>
  <Slides>18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vt:lpstr>
      <vt:lpstr>Calibri</vt:lpstr>
      <vt:lpstr>Calibri Light</vt:lpstr>
      <vt:lpstr>Wingdings</vt:lpstr>
      <vt:lpstr>Retrospect</vt:lpstr>
      <vt:lpstr>Solar photovoltaics </vt:lpstr>
      <vt:lpstr>Objectives</vt:lpstr>
      <vt:lpstr>Solar photovoltaics </vt:lpstr>
      <vt:lpstr>Solar Irradiance (watts/m2)</vt:lpstr>
      <vt:lpstr>Insolation</vt:lpstr>
      <vt:lpstr>Solar Declination </vt:lpstr>
      <vt:lpstr>Solar Array Tilt Angle</vt:lpstr>
      <vt:lpstr>Inclinometer</vt:lpstr>
      <vt:lpstr>Magnetic declination</vt:lpstr>
      <vt:lpstr>Magnetic declination</vt:lpstr>
      <vt:lpstr>Solar Azimuth Angle </vt:lpstr>
      <vt:lpstr>Altitude angle</vt:lpstr>
      <vt:lpstr>Solar Noon</vt:lpstr>
      <vt:lpstr>Peak sun hours </vt:lpstr>
      <vt:lpstr>Iowa peak sun hours</vt:lpstr>
      <vt:lpstr>Solar window</vt:lpstr>
      <vt:lpstr>Shading analysis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Carlson</dc:creator>
  <cp:lastModifiedBy>Madeline Wagner</cp:lastModifiedBy>
  <cp:revision>223</cp:revision>
  <cp:lastPrinted>2017-10-01T16:21:22Z</cp:lastPrinted>
  <dcterms:created xsi:type="dcterms:W3CDTF">2017-10-01T16:12:52Z</dcterms:created>
  <dcterms:modified xsi:type="dcterms:W3CDTF">2019-02-27T19:16:05Z</dcterms:modified>
</cp:coreProperties>
</file>